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6" r:id="rId1"/>
  </p:sldMasterIdLst>
  <p:sldIdLst>
    <p:sldId id="256" r:id="rId2"/>
    <p:sldId id="270" r:id="rId3"/>
    <p:sldId id="273" r:id="rId4"/>
    <p:sldId id="274" r:id="rId5"/>
    <p:sldId id="257" r:id="rId6"/>
    <p:sldId id="276" r:id="rId7"/>
    <p:sldId id="259" r:id="rId8"/>
    <p:sldId id="277" r:id="rId9"/>
    <p:sldId id="281" r:id="rId10"/>
    <p:sldId id="282" r:id="rId11"/>
    <p:sldId id="283" r:id="rId12"/>
    <p:sldId id="284" r:id="rId13"/>
    <p:sldId id="260" r:id="rId14"/>
    <p:sldId id="265" r:id="rId15"/>
    <p:sldId id="266" r:id="rId16"/>
    <p:sldId id="264" r:id="rId17"/>
    <p:sldId id="268" r:id="rId18"/>
    <p:sldId id="262" r:id="rId19"/>
    <p:sldId id="286" r:id="rId20"/>
    <p:sldId id="287" r:id="rId21"/>
    <p:sldId id="288" r:id="rId22"/>
    <p:sldId id="289" r:id="rId23"/>
    <p:sldId id="290" r:id="rId24"/>
    <p:sldId id="291" r:id="rId25"/>
    <p:sldId id="292" r:id="rId26"/>
    <p:sldId id="293" r:id="rId27"/>
    <p:sldId id="294" r:id="rId28"/>
    <p:sldId id="263" r:id="rId29"/>
    <p:sldId id="285" r:id="rId3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5" d="100"/>
          <a:sy n="75" d="100"/>
        </p:scale>
        <p:origin x="-84" y="-6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5FF81FE-7ED3-4612-BB9B-2977CBF3E1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303515-C22C-49C3-9C9A-C01F85D8A4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>
              <a:defRPr/>
            </a:pPr>
            <a:fld id="{06064229-B195-4278-9E44-D70A5DF720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2FC5473-F025-4841-9C54-DB05102DA92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D033DDB-EBDB-4EE7-89CC-100B8196DB3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143B2A28-28C1-468E-8857-AFBEA1D469D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1B10BE20-B96A-4457-B8BD-AFFAFD5618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CAFD8B9-58D0-45E7-A571-360F6D60F7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390B83D-8724-4FC2-BC2A-3922545A53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AB7A623-1F79-4F5E-A7E6-6AA1429CE43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6DF917DD-F63A-4BEF-A064-6087812D21E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D4B7CA5-288E-46D8-AAED-B996C51C8EF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mtClean="0"/>
              <a:t>Summary-Response Essay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Responding to Reading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1. Personal Experience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Use personal experience as examples to demonstrate why you interpret the text the way you do, why you react the way you do, why  you agree or disagree</a:t>
            </a:r>
          </a:p>
          <a:p>
            <a:pPr eaLnBrk="1" hangingPunct="1"/>
            <a:r>
              <a:rPr lang="en-US" dirty="0" smtClean="0"/>
              <a:t>I strongly disagree with so and </a:t>
            </a:r>
            <a:r>
              <a:rPr lang="en-US" dirty="0" err="1" smtClean="0"/>
              <a:t>so’s</a:t>
            </a:r>
            <a:r>
              <a:rPr lang="en-US" dirty="0" smtClean="0"/>
              <a:t> first point based on my own high school experience, especially in my History class.</a:t>
            </a:r>
          </a:p>
          <a:p>
            <a:pPr eaLnBrk="1" hangingPunct="1"/>
            <a:r>
              <a:rPr lang="en-US" dirty="0" smtClean="0"/>
              <a:t>Look at Abramowitz’s essay for examples of her personal experiences.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2. Evidence from the text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Cite specific phrases or sentences from the text to support your:</a:t>
            </a:r>
          </a:p>
          <a:p>
            <a:pPr lvl="1"/>
            <a:r>
              <a:rPr lang="en-US" dirty="0" smtClean="0"/>
              <a:t>explanation of the text</a:t>
            </a:r>
          </a:p>
          <a:p>
            <a:pPr lvl="1"/>
            <a:r>
              <a:rPr lang="en-US" dirty="0" smtClean="0"/>
              <a:t>analysis of the effectiveness of the text</a:t>
            </a:r>
          </a:p>
          <a:p>
            <a:pPr lvl="1"/>
            <a:r>
              <a:rPr lang="en-US" dirty="0" smtClean="0"/>
              <a:t>response to the text (why you agree or disagree)</a:t>
            </a:r>
          </a:p>
          <a:p>
            <a:pPr eaLnBrk="1" hangingPunct="1"/>
            <a:r>
              <a:rPr lang="en-US" dirty="0" smtClean="0"/>
              <a:t>Look at </a:t>
            </a:r>
            <a:r>
              <a:rPr lang="en-US" dirty="0" err="1" smtClean="0"/>
              <a:t>Abromowitz’s</a:t>
            </a:r>
            <a:r>
              <a:rPr lang="en-US" dirty="0" smtClean="0"/>
              <a:t> essay for examples of her using evidence from the text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3. Evidence from other texts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Acceptable to bring in ideas and information from other texts</a:t>
            </a:r>
          </a:p>
          <a:p>
            <a:pPr eaLnBrk="1" hangingPunct="1"/>
            <a:r>
              <a:rPr lang="en-US" dirty="0" smtClean="0"/>
              <a:t>Your prior knowledge</a:t>
            </a:r>
          </a:p>
          <a:p>
            <a:pPr eaLnBrk="1" hangingPunct="1"/>
            <a:r>
              <a:rPr lang="en-US" dirty="0" smtClean="0"/>
              <a:t>No research required for this assignment</a:t>
            </a:r>
          </a:p>
          <a:p>
            <a:pPr eaLnBrk="1" hangingPunct="1"/>
            <a:r>
              <a:rPr lang="en-US" dirty="0" smtClean="0"/>
              <a:t>Cite sources if you do use borrow material from other sources</a:t>
            </a:r>
          </a:p>
          <a:p>
            <a:r>
              <a:rPr lang="en-US" dirty="0" smtClean="0"/>
              <a:t>Look at Abramowitz’s essay for examples of her using outside texts or sources.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Introduction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Brief introduction that will state these items:</a:t>
            </a:r>
          </a:p>
          <a:p>
            <a:pPr lvl="1" eaLnBrk="1" hangingPunct="1"/>
            <a:r>
              <a:rPr lang="en-US" dirty="0" smtClean="0"/>
              <a:t>Title of the article or essay; Name of author; Place of publication</a:t>
            </a:r>
          </a:p>
          <a:p>
            <a:pPr lvl="1" eaLnBrk="1" hangingPunct="1"/>
            <a:r>
              <a:rPr lang="en-US" dirty="0" smtClean="0"/>
              <a:t>Any key information you might know about author to help establish author’s credibility</a:t>
            </a:r>
          </a:p>
          <a:p>
            <a:pPr lvl="1" eaLnBrk="1" hangingPunct="1"/>
            <a:r>
              <a:rPr lang="en-US" dirty="0" smtClean="0"/>
              <a:t>State author’s main idea</a:t>
            </a:r>
          </a:p>
          <a:p>
            <a:pPr lvl="1" eaLnBrk="1" hangingPunct="1"/>
            <a:r>
              <a:rPr lang="en-US" dirty="0" smtClean="0"/>
              <a:t>Thesis: a well thought out statement stating </a:t>
            </a:r>
            <a:r>
              <a:rPr lang="en-US" b="1" i="1" u="sng" dirty="0" smtClean="0"/>
              <a:t>your</a:t>
            </a:r>
            <a:r>
              <a:rPr lang="en-US" dirty="0" smtClean="0"/>
              <a:t> main point about the article or essay.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Body Organization: Block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Pattern 1</a:t>
            </a:r>
          </a:p>
          <a:p>
            <a:pPr eaLnBrk="1" hangingPunct="1"/>
            <a:r>
              <a:rPr lang="en-US" smtClean="0"/>
              <a:t>I. Introduction with thesis</a:t>
            </a:r>
          </a:p>
          <a:p>
            <a:pPr eaLnBrk="1" hangingPunct="1"/>
            <a:r>
              <a:rPr lang="en-US" smtClean="0"/>
              <a:t>II. Summary of main point</a:t>
            </a:r>
          </a:p>
          <a:p>
            <a:pPr eaLnBrk="1" hangingPunct="1"/>
            <a:r>
              <a:rPr lang="en-US" smtClean="0"/>
              <a:t>III.  Points You agree with</a:t>
            </a:r>
          </a:p>
          <a:p>
            <a:pPr eaLnBrk="1" hangingPunct="1"/>
            <a:r>
              <a:rPr lang="en-US" smtClean="0"/>
              <a:t>IV. Points you disagree with</a:t>
            </a:r>
          </a:p>
          <a:p>
            <a:pPr eaLnBrk="1" hangingPunct="1"/>
            <a:r>
              <a:rPr lang="en-US" smtClean="0"/>
              <a:t>Conclusion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Body Organization: Point by Point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I. Introduction with thesis</a:t>
            </a:r>
          </a:p>
          <a:p>
            <a:pPr eaLnBrk="1" hangingPunct="1"/>
            <a:r>
              <a:rPr lang="en-US" smtClean="0"/>
              <a:t>Summarize point 1; agree or disagree</a:t>
            </a:r>
          </a:p>
          <a:p>
            <a:pPr eaLnBrk="1" hangingPunct="1"/>
            <a:r>
              <a:rPr lang="en-US" smtClean="0"/>
              <a:t>Summarize point 2; agree or disagree</a:t>
            </a:r>
          </a:p>
          <a:p>
            <a:pPr eaLnBrk="1" hangingPunct="1"/>
            <a:r>
              <a:rPr lang="en-US" smtClean="0"/>
              <a:t>Summarized point 3; agree or disagree</a:t>
            </a:r>
          </a:p>
          <a:p>
            <a:pPr eaLnBrk="1" hangingPunct="1"/>
            <a:r>
              <a:rPr lang="en-US" smtClean="0"/>
              <a:t>Conclusion</a:t>
            </a:r>
          </a:p>
          <a:p>
            <a:pPr eaLnBrk="1" hangingPunct="1"/>
            <a:r>
              <a:rPr lang="en-US" smtClean="0"/>
              <a:t>Note: you do not need to agree or disagree with all points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Conclusion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End essay with a summary of your response </a:t>
            </a:r>
          </a:p>
          <a:p>
            <a:pPr eaLnBrk="1" hangingPunct="1"/>
            <a:r>
              <a:rPr lang="en-US" smtClean="0"/>
              <a:t>You can add a new perspective about the article, author, or topic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Important things to remember</a:t>
            </a:r>
            <a:br>
              <a:rPr lang="en-US" smtClean="0"/>
            </a:br>
            <a:endParaRPr lang="en-US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Make sure to give reasons why you disagree</a:t>
            </a:r>
          </a:p>
          <a:p>
            <a:pPr lvl="1" eaLnBrk="1" hangingPunct="1"/>
            <a:r>
              <a:rPr lang="en-US" dirty="0" smtClean="0"/>
              <a:t>Give examples, personal experience, facts, any previous experience or knowledge you can draw upon to support your opinion</a:t>
            </a:r>
          </a:p>
          <a:p>
            <a:pPr lvl="1"/>
            <a:r>
              <a:rPr lang="en-US" dirty="0" smtClean="0"/>
              <a:t>Based on my experience with boys in class in high school. . . .</a:t>
            </a:r>
          </a:p>
          <a:p>
            <a:pPr lvl="1"/>
            <a:r>
              <a:rPr lang="en-US" dirty="0" smtClean="0"/>
              <a:t>Try to avoid over using “I agree” and “I disagree”</a:t>
            </a:r>
          </a:p>
          <a:p>
            <a:pPr lvl="1"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The Summary: Discuss the Points that </a:t>
            </a:r>
            <a:r>
              <a:rPr lang="en-US" dirty="0" err="1" smtClean="0"/>
              <a:t>Feagin</a:t>
            </a:r>
            <a:r>
              <a:rPr lang="en-US" dirty="0" smtClean="0"/>
              <a:t> makes in groups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Denying </a:t>
            </a:r>
            <a:r>
              <a:rPr lang="en-US" sz="2000" dirty="0" smtClean="0"/>
              <a:t>Individual Racism</a:t>
            </a:r>
          </a:p>
          <a:p>
            <a:r>
              <a:rPr lang="en-US" sz="2000" dirty="0" smtClean="0"/>
              <a:t>White Views on Government Action Against Racism</a:t>
            </a:r>
          </a:p>
          <a:p>
            <a:pPr lvl="1"/>
            <a:r>
              <a:rPr lang="en-US" sz="1700" dirty="0" smtClean="0"/>
              <a:t>Symbolic and Laissez Faire Racism</a:t>
            </a:r>
          </a:p>
          <a:p>
            <a:pPr lvl="1"/>
            <a:r>
              <a:rPr lang="en-US" sz="1700" dirty="0" smtClean="0"/>
              <a:t>Views on Affirmative Action</a:t>
            </a:r>
          </a:p>
          <a:p>
            <a:r>
              <a:rPr lang="en-US" sz="2000" dirty="0" smtClean="0"/>
              <a:t>Imaging the White Self</a:t>
            </a:r>
          </a:p>
          <a:p>
            <a:r>
              <a:rPr lang="en-US" sz="2000" dirty="0" smtClean="0"/>
              <a:t>Fostering and Learning Racist Attitudes</a:t>
            </a:r>
          </a:p>
          <a:p>
            <a:pPr lvl="1"/>
            <a:r>
              <a:rPr lang="en-US" sz="1700" dirty="0" smtClean="0"/>
              <a:t>Role of Elites</a:t>
            </a:r>
          </a:p>
          <a:p>
            <a:pPr lvl="1"/>
            <a:r>
              <a:rPr lang="en-US" sz="1700" dirty="0" smtClean="0"/>
              <a:t>Everyday Racism: Subtle, Covert, and Blatant</a:t>
            </a:r>
          </a:p>
          <a:p>
            <a:pPr lvl="1"/>
            <a:r>
              <a:rPr lang="en-US" sz="1700" dirty="0" smtClean="0"/>
              <a:t>Who Does the Discriminating?</a:t>
            </a:r>
          </a:p>
          <a:p>
            <a:r>
              <a:rPr lang="en-US" sz="2000" dirty="0" smtClean="0"/>
              <a:t>Facing Lifetimes of Racial Discrimination</a:t>
            </a:r>
          </a:p>
          <a:p>
            <a:r>
              <a:rPr lang="en-US" sz="2000" dirty="0" smtClean="0"/>
              <a:t>Racial Discrimination in Public Places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Denying Individual Racism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Slavery ended a long time ago</a:t>
            </a:r>
          </a:p>
          <a:p>
            <a:r>
              <a:rPr lang="en-US" dirty="0" smtClean="0"/>
              <a:t>Institutionalized racism ended after the Civil Rights movement</a:t>
            </a:r>
          </a:p>
          <a:p>
            <a:r>
              <a:rPr lang="en-US" dirty="0" smtClean="0"/>
              <a:t>Racism is something that other people are i.e.) grandparents, parents, KKK members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Reading Critically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Not about finding fault with author</a:t>
            </a:r>
          </a:p>
          <a:p>
            <a:pPr eaLnBrk="1" hangingPunct="1"/>
            <a:r>
              <a:rPr lang="en-US" smtClean="0"/>
              <a:t>Rather engaging author in a discussion by asking questions as you read an article or essay</a:t>
            </a:r>
          </a:p>
          <a:p>
            <a:pPr eaLnBrk="1" hangingPunct="1"/>
            <a:r>
              <a:rPr lang="en-US" smtClean="0"/>
              <a:t>Requiring author to meet certain demands that employ good writing techniques: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Symbolic and Laissez Faire Racism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Symbolic</a:t>
            </a:r>
          </a:p>
          <a:p>
            <a:pPr lvl="1"/>
            <a:r>
              <a:rPr lang="en-US" dirty="0" smtClean="0"/>
              <a:t>Whites have replaced blatant racism with a more subtle form</a:t>
            </a:r>
          </a:p>
          <a:p>
            <a:pPr lvl="1"/>
            <a:r>
              <a:rPr lang="en-US" dirty="0" smtClean="0"/>
              <a:t>Whites believe blacks are making “illegitimate demands for societal changes” (</a:t>
            </a:r>
            <a:r>
              <a:rPr lang="en-US" dirty="0" err="1" smtClean="0"/>
              <a:t>Feagin</a:t>
            </a:r>
            <a:r>
              <a:rPr lang="en-US" dirty="0" smtClean="0"/>
              <a:t> 342).</a:t>
            </a:r>
          </a:p>
          <a:p>
            <a:pPr lvl="1"/>
            <a:r>
              <a:rPr lang="en-US" dirty="0" smtClean="0"/>
              <a:t>Criticized for not acknowledging that blatant racism still exists </a:t>
            </a:r>
          </a:p>
          <a:p>
            <a:r>
              <a:rPr lang="en-US" dirty="0" smtClean="0"/>
              <a:t>Laissez Faire</a:t>
            </a:r>
          </a:p>
          <a:p>
            <a:pPr lvl="1"/>
            <a:r>
              <a:rPr lang="en-US" dirty="0" smtClean="0"/>
              <a:t>Whites have embraced the principle of desegregation but are opposed to government intervention or actual changes that involve living and going to school with black people.</a:t>
            </a:r>
          </a:p>
          <a:p>
            <a:pPr lvl="1"/>
            <a:r>
              <a:rPr lang="en-US" dirty="0" smtClean="0"/>
              <a:t>Allows whites to feel good about themselves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Affirmative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Whites believe affirmative action is not needed b/c racism is dead.</a:t>
            </a:r>
          </a:p>
          <a:p>
            <a:r>
              <a:rPr lang="en-US" dirty="0" smtClean="0"/>
              <a:t>Whites believe that if blacks aren’t successful, it’s b/c they don’t work hard enough.</a:t>
            </a:r>
          </a:p>
          <a:p>
            <a:r>
              <a:rPr lang="en-US" dirty="0" smtClean="0"/>
              <a:t>White elites shape views on this issue:</a:t>
            </a:r>
          </a:p>
          <a:p>
            <a:pPr lvl="1"/>
            <a:r>
              <a:rPr lang="en-US" dirty="0" smtClean="0"/>
              <a:t>For example, media attention of this issue goes up in the years preceding presidential elections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Imaging the white 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Whites see white culture as superior.</a:t>
            </a:r>
          </a:p>
          <a:p>
            <a:r>
              <a:rPr lang="en-US" dirty="0" smtClean="0"/>
              <a:t>Whites don’t see financial benefits from slavery and segregation</a:t>
            </a:r>
          </a:p>
          <a:p>
            <a:r>
              <a:rPr lang="en-US" dirty="0" smtClean="0"/>
              <a:t>“My family didn’t own slaves.”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Role of Elites in Fostering Racist Attitudes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Without realizing it, many white people harbor negative attitudes towards blacks</a:t>
            </a:r>
          </a:p>
          <a:p>
            <a:r>
              <a:rPr lang="en-US" dirty="0" smtClean="0"/>
              <a:t>These ideas are fostered by an elite few through the media, schools, and even churches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Everyday Racism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White people may not be aware of their racism</a:t>
            </a:r>
          </a:p>
          <a:p>
            <a:pPr lvl="1"/>
            <a:r>
              <a:rPr lang="en-US" dirty="0" smtClean="0"/>
              <a:t>May grab purse or lock door when a black man walks by</a:t>
            </a:r>
          </a:p>
          <a:p>
            <a:pPr lvl="1"/>
            <a:r>
              <a:rPr lang="en-US" dirty="0" smtClean="0"/>
              <a:t>White employer might hire a white man over an equally qualified black man b/c he feels more comfortable with his own kind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Does the Discriminating?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3 types of racist whites</a:t>
            </a:r>
          </a:p>
          <a:p>
            <a:pPr lvl="1"/>
            <a:r>
              <a:rPr lang="en-US" dirty="0" smtClean="0"/>
              <a:t>Blatant-KKK</a:t>
            </a:r>
          </a:p>
          <a:p>
            <a:pPr lvl="1"/>
            <a:r>
              <a:rPr lang="en-US" dirty="0" smtClean="0"/>
              <a:t>Less subtle forms</a:t>
            </a:r>
          </a:p>
          <a:p>
            <a:pPr lvl="1"/>
            <a:r>
              <a:rPr lang="en-US" dirty="0" smtClean="0"/>
              <a:t>Don’t directly participate but don’t stop it</a:t>
            </a:r>
          </a:p>
          <a:p>
            <a:r>
              <a:rPr lang="en-US" dirty="0" smtClean="0"/>
              <a:t>White upper/middle class Americans affect housing and jobs</a:t>
            </a:r>
          </a:p>
          <a:p>
            <a:r>
              <a:rPr lang="en-US" dirty="0" smtClean="0"/>
              <a:t>Lower classes are more violent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Facing Lifetimes of Racial Discrimination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 way to tell impact of racism</a:t>
            </a:r>
          </a:p>
          <a:p>
            <a:pPr lvl="1"/>
            <a:r>
              <a:rPr lang="en-US" dirty="0" smtClean="0"/>
              <a:t>Little research</a:t>
            </a:r>
          </a:p>
          <a:p>
            <a:pPr lvl="1"/>
            <a:r>
              <a:rPr lang="en-US" dirty="0" smtClean="0"/>
              <a:t>Black people don’t want to appear weak</a:t>
            </a:r>
          </a:p>
          <a:p>
            <a:pPr lvl="1"/>
            <a:r>
              <a:rPr lang="en-US" dirty="0" smtClean="0"/>
              <a:t>Black people don’t count small examples of racism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Racial Discrimination in Public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Whites assume blacks are going to steal</a:t>
            </a:r>
          </a:p>
          <a:p>
            <a:r>
              <a:rPr lang="en-US" dirty="0" smtClean="0"/>
              <a:t>Whites charge more for cars</a:t>
            </a:r>
          </a:p>
          <a:p>
            <a:r>
              <a:rPr lang="en-US" dirty="0" smtClean="0"/>
              <a:t>White medical professionals less likely to use expensive procedures on black patients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Respond to major points: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Points you agree with(Students will list)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1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2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3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Experiences or knowledge that support your agreement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1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2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3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Respond to major points: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Points you disagree with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1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2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3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Experiences or knowledge that support your agreement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1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2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3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read critically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Good note taking</a:t>
            </a:r>
          </a:p>
          <a:p>
            <a:pPr eaLnBrk="1" hangingPunct="1"/>
            <a:r>
              <a:rPr lang="en-US" dirty="0" smtClean="0"/>
              <a:t>Keep a Reader’s log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/>
              <a:t>Author’s Name and title of Article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Summary:  List main ideas, key features, examples, and evidence the author may provide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sz="quarter" idx="2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Response:</a:t>
            </a:r>
          </a:p>
          <a:p>
            <a:pPr eaLnBrk="1" hangingPunct="1"/>
            <a:r>
              <a:rPr lang="en-US" smtClean="0"/>
              <a:t>Log your reaction to each main point, record your comments, and questions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Purpose of this Essay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To understand an author’s main idea and purpose for work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To recognize the main points that support that main idea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To be able to summarize(paraphrase) author’s main ideas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To be able to respond or react to what the author has to say (to support or defend your point of view)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Preparing the Summary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Cite the author and the title of the text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Indicate the main ideas of the text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Paraphrase main ideas; quote sparingly, use key words, phrases, and sentences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Include attributive tags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Avoid summarizing specific examples or data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Be objective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Response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Your opinion of the author’s ideas</a:t>
            </a:r>
          </a:p>
          <a:p>
            <a:pPr eaLnBrk="1" hangingPunct="1"/>
            <a:r>
              <a:rPr lang="en-US" smtClean="0"/>
              <a:t>Do you agree or disagree</a:t>
            </a:r>
          </a:p>
          <a:p>
            <a:pPr eaLnBrk="1" hangingPunct="1"/>
            <a:r>
              <a:rPr lang="en-US" smtClean="0"/>
              <a:t>How well is the essay or article written?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Structuring Your response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Requires your reaction to the text and your interpretation of the text</a:t>
            </a:r>
          </a:p>
          <a:p>
            <a:pPr lvl="1"/>
            <a:r>
              <a:rPr lang="en-US" dirty="0" smtClean="0"/>
              <a:t>A response of this nature will react to the ideas or the argument</a:t>
            </a:r>
          </a:p>
          <a:p>
            <a:pPr lvl="1"/>
            <a:r>
              <a:rPr lang="en-US" dirty="0" smtClean="0"/>
              <a:t>Simply, do you agree with the author?</a:t>
            </a:r>
          </a:p>
          <a:p>
            <a:pPr lvl="1"/>
            <a:r>
              <a:rPr lang="en-US" dirty="0" smtClean="0"/>
              <a:t>Why or why not? </a:t>
            </a:r>
          </a:p>
          <a:p>
            <a:pPr lvl="1"/>
            <a:r>
              <a:rPr lang="en-US" dirty="0" smtClean="0"/>
              <a:t>Provide evidence based on your experiences to support your reaction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3 ways to provide evidence to support your response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Your response requires that you provide evidence to support your opinion, whether you agree or disagree with the author</a:t>
            </a:r>
          </a:p>
          <a:p>
            <a:r>
              <a:rPr lang="en-US" dirty="0" smtClean="0"/>
              <a:t>Consider what sort of evidence will best support your statements: personal experience, evidence from text, </a:t>
            </a:r>
            <a:r>
              <a:rPr lang="en-US" smtClean="0"/>
              <a:t>outside sources</a:t>
            </a:r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249</TotalTime>
  <Words>1180</Words>
  <Application>Microsoft Office PowerPoint</Application>
  <PresentationFormat>On-screen Show (4:3)</PresentationFormat>
  <Paragraphs>157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Median</vt:lpstr>
      <vt:lpstr>Summary-Response Essay</vt:lpstr>
      <vt:lpstr>Reading Critically</vt:lpstr>
      <vt:lpstr>How to read critically</vt:lpstr>
      <vt:lpstr>Author’s Name and title of Article</vt:lpstr>
      <vt:lpstr>Purpose of this Essay</vt:lpstr>
      <vt:lpstr>Preparing the Summary</vt:lpstr>
      <vt:lpstr>Response</vt:lpstr>
      <vt:lpstr>Structuring Your response</vt:lpstr>
      <vt:lpstr>3 ways to provide evidence to support your response</vt:lpstr>
      <vt:lpstr> 1. Personal Experience</vt:lpstr>
      <vt:lpstr>2. Evidence from the text</vt:lpstr>
      <vt:lpstr>3. Evidence from other texts</vt:lpstr>
      <vt:lpstr>Introduction</vt:lpstr>
      <vt:lpstr>Body Organization: Block</vt:lpstr>
      <vt:lpstr>Body Organization: Point by Point</vt:lpstr>
      <vt:lpstr>Conclusion</vt:lpstr>
      <vt:lpstr>Important things to remember </vt:lpstr>
      <vt:lpstr>The Summary: Discuss the Points that Feagin makes in groups</vt:lpstr>
      <vt:lpstr>Denying Individual Racism</vt:lpstr>
      <vt:lpstr>Symbolic and Laissez Faire Racism</vt:lpstr>
      <vt:lpstr>Affirmative Action</vt:lpstr>
      <vt:lpstr>Imaging the white self</vt:lpstr>
      <vt:lpstr>Role of Elites in Fostering Racist Attitudes</vt:lpstr>
      <vt:lpstr>Everyday Racism</vt:lpstr>
      <vt:lpstr>Who Does the Discriminating?</vt:lpstr>
      <vt:lpstr>Facing Lifetimes of Racial Discrimination</vt:lpstr>
      <vt:lpstr>Racial Discrimination in Public</vt:lpstr>
      <vt:lpstr>Respond to major points:</vt:lpstr>
      <vt:lpstr>Respond to major points:</vt:lpstr>
    </vt:vector>
  </TitlesOfParts>
  <Company>unc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 -  Summary-Response Essay</dc:title>
  <dc:creator>ann rasmussen</dc:creator>
  <cp:lastModifiedBy>kalaviab</cp:lastModifiedBy>
  <cp:revision>13</cp:revision>
  <dcterms:created xsi:type="dcterms:W3CDTF">2005-09-19T17:12:15Z</dcterms:created>
  <dcterms:modified xsi:type="dcterms:W3CDTF">2010-07-21T13:57:15Z</dcterms:modified>
</cp:coreProperties>
</file>